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Roboto Slab" panose="020B0604020202020204" charset="0"/>
      <p:regular r:id="rId21"/>
    </p:embeddedFont>
    <p:embeddedFont>
      <p:font typeface="Roboto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1B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140" y="-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263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278782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-9-6.svg"/><Relationship Id="rId5" Type="http://schemas.openxmlformats.org/officeDocument/2006/relationships/image" Target="../media/image-9-4.svg"/><Relationship Id="rId4" Type="http://schemas.openxmlformats.org/officeDocument/2006/relationships/image" Target="../media/image-9-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91013"/>
            <a:ext cx="11596330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              </a:t>
            </a:r>
            <a:endParaRPr lang="en-US" sz="4450" dirty="0"/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                              Inheritance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85751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547556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                                                                         </a:t>
            </a:r>
            <a:r>
              <a:rPr lang="en-US" sz="1750" b="1" dirty="0">
                <a:solidFill>
                  <a:srgbClr val="AFCBF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PRESENTED  BY :VISHAL SINGLA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955983" y="2310061"/>
            <a:ext cx="637192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                                      </a:t>
            </a:r>
            <a:r>
              <a:rPr lang="en-US" sz="660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1083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76996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What is Inheritance in Java?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Inheritance is a fundamental object-oriented programming mechanism that enables one class to acquire the properties (fields) and behaviours (methods) of another class. This establishes an "is-a" relationship between classes, creating a natural hierarchy within your codebase.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240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Core Benefits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40519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Code reusability: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Write once, inherit everywhere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4739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Method overriding: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Customise inherited behaviour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8959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Hierarchical organisation: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Logical structure for complex systems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3178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Polymorphism: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Objects can take multiple forms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1958" y="331589"/>
            <a:ext cx="3493770" cy="376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Single-Level Inheritance</a:t>
            </a:r>
            <a:endParaRPr lang="en-US" sz="2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58" y="1139190"/>
            <a:ext cx="6832997" cy="15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21958" y="1229916"/>
            <a:ext cx="1507331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Parent Class</a:t>
            </a:r>
            <a:endParaRPr lang="en-US" sz="1150" dirty="0"/>
          </a:p>
        </p:txBody>
      </p:sp>
      <p:sp>
        <p:nvSpPr>
          <p:cNvPr id="6" name="Text 3"/>
          <p:cNvSpPr/>
          <p:nvPr/>
        </p:nvSpPr>
        <p:spPr>
          <a:xfrm>
            <a:off x="421958" y="1490543"/>
            <a:ext cx="683299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base class contains common properties and methods shared across child classes.</a:t>
            </a:r>
            <a:endParaRPr lang="en-US" sz="9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446" y="1139190"/>
            <a:ext cx="6832997" cy="152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375446" y="1229916"/>
            <a:ext cx="1507331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Child Class</a:t>
            </a:r>
            <a:endParaRPr lang="en-US" sz="1150" dirty="0"/>
          </a:p>
        </p:txBody>
      </p:sp>
      <p:sp>
        <p:nvSpPr>
          <p:cNvPr id="10" name="Text 6"/>
          <p:cNvSpPr/>
          <p:nvPr/>
        </p:nvSpPr>
        <p:spPr>
          <a:xfrm>
            <a:off x="7375446" y="1490543"/>
            <a:ext cx="683299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derived class inherits from the parent and can add its own unique features.</a:t>
            </a:r>
            <a:endParaRPr lang="en-US" sz="900" dirty="0"/>
          </a:p>
        </p:txBody>
      </p:sp>
      <p:sp>
        <p:nvSpPr>
          <p:cNvPr id="11" name="Text 7"/>
          <p:cNvSpPr/>
          <p:nvPr/>
        </p:nvSpPr>
        <p:spPr>
          <a:xfrm>
            <a:off x="421958" y="2029897"/>
            <a:ext cx="1521976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Java Implementation</a:t>
            </a:r>
            <a:endParaRPr lang="en-US" sz="1150" dirty="0"/>
          </a:p>
        </p:txBody>
      </p:sp>
      <p:sp>
        <p:nvSpPr>
          <p:cNvPr id="12" name="Shape 8"/>
          <p:cNvSpPr/>
          <p:nvPr/>
        </p:nvSpPr>
        <p:spPr>
          <a:xfrm>
            <a:off x="421958" y="2329815"/>
            <a:ext cx="6746200" cy="3652599"/>
          </a:xfrm>
          <a:prstGeom prst="roundRect">
            <a:avLst>
              <a:gd name="adj" fmla="val 495"/>
            </a:avLst>
          </a:prstGeom>
          <a:solidFill>
            <a:srgbClr val="2D3440"/>
          </a:solidFill>
          <a:ln/>
        </p:spPr>
      </p:sp>
      <p:sp>
        <p:nvSpPr>
          <p:cNvPr id="13" name="Shape 9"/>
          <p:cNvSpPr/>
          <p:nvPr/>
        </p:nvSpPr>
        <p:spPr>
          <a:xfrm>
            <a:off x="416004" y="2329815"/>
            <a:ext cx="6758107" cy="3652599"/>
          </a:xfrm>
          <a:prstGeom prst="roundRect">
            <a:avLst>
              <a:gd name="adj" fmla="val 495"/>
            </a:avLst>
          </a:prstGeom>
          <a:solidFill>
            <a:srgbClr val="2D3440"/>
          </a:solidFill>
          <a:ln/>
        </p:spPr>
      </p:sp>
      <p:sp>
        <p:nvSpPr>
          <p:cNvPr id="14" name="Text 10"/>
          <p:cNvSpPr/>
          <p:nvPr/>
        </p:nvSpPr>
        <p:spPr>
          <a:xfrm>
            <a:off x="536496" y="2444234"/>
            <a:ext cx="6517124" cy="44497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90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 Vehicle {</a:t>
            </a:r>
          </a:p>
          <a:p>
            <a:pPr>
              <a:lnSpc>
                <a:spcPts val="1500"/>
              </a:lnSpc>
            </a:pPr>
            <a:r>
              <a:rPr lang="en-US" sz="90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void start() {</a:t>
            </a:r>
          </a:p>
          <a:p>
            <a:pPr>
              <a:lnSpc>
                <a:spcPts val="1500"/>
              </a:lnSpc>
            </a:pPr>
            <a:r>
              <a:rPr lang="en-US" sz="90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</a:t>
            </a:r>
            <a:r>
              <a:rPr lang="en-US" sz="900" dirty="0" err="1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System.out.println</a:t>
            </a:r>
            <a:r>
              <a:rPr lang="en-US" sz="90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("Vehicle starts");</a:t>
            </a:r>
          </a:p>
          <a:p>
            <a:pPr>
              <a:lnSpc>
                <a:spcPts val="1500"/>
              </a:lnSpc>
            </a:pPr>
            <a:r>
              <a:rPr lang="en-US" sz="90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</a:p>
          <a:p>
            <a:pPr>
              <a:lnSpc>
                <a:spcPts val="1500"/>
              </a:lnSpc>
            </a:pPr>
            <a:r>
              <a:rPr lang="en-US" sz="90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</a:p>
          <a:p>
            <a:pPr>
              <a:lnSpc>
                <a:spcPts val="1500"/>
              </a:lnSpc>
            </a:pPr>
            <a:endParaRPr lang="en-US" sz="900" dirty="0" smtClean="0">
              <a:solidFill>
                <a:srgbClr val="D6E5EF"/>
              </a:solidFill>
              <a:highlight>
                <a:srgbClr val="2D3440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500"/>
              </a:lnSpc>
            </a:pPr>
            <a:r>
              <a:rPr lang="en-US" sz="90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 Car extends Vehicle {</a:t>
            </a:r>
          </a:p>
          <a:p>
            <a:pPr>
              <a:lnSpc>
                <a:spcPts val="1500"/>
              </a:lnSpc>
            </a:pPr>
            <a:r>
              <a:rPr lang="en-US" sz="90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void drive() {</a:t>
            </a:r>
          </a:p>
          <a:p>
            <a:pPr>
              <a:lnSpc>
                <a:spcPts val="1500"/>
              </a:lnSpc>
            </a:pPr>
            <a:r>
              <a:rPr lang="en-US" sz="90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</a:t>
            </a:r>
            <a:r>
              <a:rPr lang="en-US" sz="900" dirty="0" err="1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System.out.println</a:t>
            </a:r>
            <a:r>
              <a:rPr lang="en-US" sz="90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("Car is driving");</a:t>
            </a:r>
          </a:p>
          <a:p>
            <a:pPr>
              <a:lnSpc>
                <a:spcPts val="1500"/>
              </a:lnSpc>
            </a:pPr>
            <a:r>
              <a:rPr lang="en-US" sz="90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</a:p>
          <a:p>
            <a:pPr>
              <a:lnSpc>
                <a:spcPts val="1500"/>
              </a:lnSpc>
            </a:pPr>
            <a:r>
              <a:rPr lang="en-US" sz="90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</a:p>
          <a:p>
            <a:pPr>
              <a:lnSpc>
                <a:spcPts val="1500"/>
              </a:lnSpc>
            </a:pPr>
            <a:endParaRPr lang="en-US" sz="900" dirty="0" smtClean="0">
              <a:solidFill>
                <a:srgbClr val="D6E5EF"/>
              </a:solidFill>
              <a:highlight>
                <a:srgbClr val="2D3440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500"/>
              </a:lnSpc>
            </a:pPr>
            <a:r>
              <a:rPr lang="en-US" sz="90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public class Main {</a:t>
            </a:r>
          </a:p>
          <a:p>
            <a:pPr>
              <a:lnSpc>
                <a:spcPts val="1500"/>
              </a:lnSpc>
            </a:pPr>
            <a:r>
              <a:rPr lang="en-US" sz="90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public static void main(String[] </a:t>
            </a:r>
            <a:r>
              <a:rPr lang="en-US" sz="900" dirty="0" err="1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args</a:t>
            </a:r>
            <a:r>
              <a:rPr lang="en-US" sz="90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 {</a:t>
            </a:r>
          </a:p>
          <a:p>
            <a:pPr>
              <a:lnSpc>
                <a:spcPts val="1500"/>
              </a:lnSpc>
            </a:pPr>
            <a:r>
              <a:rPr lang="en-US" sz="90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Car c = new Car();</a:t>
            </a:r>
          </a:p>
          <a:p>
            <a:pPr>
              <a:lnSpc>
                <a:spcPts val="1500"/>
              </a:lnSpc>
            </a:pPr>
            <a:r>
              <a:rPr lang="en-US" sz="90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</a:t>
            </a:r>
            <a:r>
              <a:rPr lang="en-US" sz="900" dirty="0" err="1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c.start</a:t>
            </a:r>
            <a:r>
              <a:rPr lang="en-US" sz="90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();</a:t>
            </a:r>
          </a:p>
          <a:p>
            <a:pPr>
              <a:lnSpc>
                <a:spcPts val="1500"/>
              </a:lnSpc>
            </a:pPr>
            <a:r>
              <a:rPr lang="en-US" sz="90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</a:t>
            </a:r>
            <a:r>
              <a:rPr lang="en-US" sz="900" dirty="0" err="1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c.drive</a:t>
            </a:r>
            <a:r>
              <a:rPr lang="en-US" sz="90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();</a:t>
            </a:r>
          </a:p>
          <a:p>
            <a:pPr>
              <a:lnSpc>
                <a:spcPts val="1500"/>
              </a:lnSpc>
            </a:pPr>
            <a:r>
              <a:rPr lang="en-US" sz="90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</a:p>
          <a:p>
            <a:pPr>
              <a:lnSpc>
                <a:spcPts val="1500"/>
              </a:lnSpc>
            </a:pPr>
            <a:r>
              <a:rPr lang="en-US" sz="90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</a:p>
          <a:p>
            <a:pPr>
              <a:lnSpc>
                <a:spcPts val="1500"/>
              </a:lnSpc>
            </a:pPr>
            <a:r>
              <a:rPr lang="en-US" sz="90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Output</a:t>
            </a:r>
          </a:p>
          <a:p>
            <a:pPr>
              <a:lnSpc>
                <a:spcPts val="1500"/>
              </a:lnSpc>
            </a:pPr>
            <a:r>
              <a:rPr lang="en-US" sz="90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90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Vehicle starts</a:t>
            </a:r>
          </a:p>
          <a:p>
            <a:pPr>
              <a:lnSpc>
                <a:spcPts val="1500"/>
              </a:lnSpc>
            </a:pPr>
            <a:r>
              <a:rPr lang="en-US" sz="90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Car is driving</a:t>
            </a:r>
          </a:p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15" name="Text 11"/>
          <p:cNvSpPr/>
          <p:nvPr/>
        </p:nvSpPr>
        <p:spPr>
          <a:xfrm>
            <a:off x="7469862" y="2029897"/>
            <a:ext cx="1507331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Real-Life Analogy</a:t>
            </a:r>
            <a:endParaRPr lang="en-US" sz="1150" dirty="0"/>
          </a:p>
        </p:txBody>
      </p:sp>
      <p:sp>
        <p:nvSpPr>
          <p:cNvPr id="16" name="Text 12"/>
          <p:cNvSpPr/>
          <p:nvPr/>
        </p:nvSpPr>
        <p:spPr>
          <a:xfrm>
            <a:off x="7469862" y="2338745"/>
            <a:ext cx="6746200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Think of a </a:t>
            </a:r>
            <a:r>
              <a:rPr lang="en-US" sz="9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vehicle</a:t>
            </a:r>
            <a:r>
              <a:rPr lang="en-US" sz="9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as a general category. A </a:t>
            </a:r>
            <a:r>
              <a:rPr lang="en-US" sz="9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car</a:t>
            </a:r>
            <a:r>
              <a:rPr lang="en-US" sz="9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is a specific type of vehicle that inherits basic properties like wheels and engine, whilst adding car-specific features like a boot and passenger seats.</a:t>
            </a:r>
            <a:endParaRPr lang="en-US" sz="900" dirty="0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5937" y="2867739"/>
            <a:ext cx="6744534" cy="47903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7916" y="473273"/>
            <a:ext cx="3747849" cy="417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Multi-Level Inheritance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467916" y="1158597"/>
            <a:ext cx="13694569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Multi-level inheritance creates a chain where a class inherits from a parent, which itself inherits from another parent. This forms a grandparent-parent-child relationship, allowing for progressive specialisation of classes.</a:t>
            </a:r>
            <a:endParaRPr lang="en-US" sz="10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16" y="1522809"/>
            <a:ext cx="4564856" cy="53482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1623" y="2191345"/>
            <a:ext cx="1671280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Device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601623" y="2480429"/>
            <a:ext cx="4297442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Base electronic device with power capabilities</a:t>
            </a:r>
            <a:endParaRPr lang="en-US" sz="10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772" y="1522809"/>
            <a:ext cx="4564856" cy="53482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166479" y="2191345"/>
            <a:ext cx="1671280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Smartphone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5166479" y="2480429"/>
            <a:ext cx="4297442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Adds communication and display features</a:t>
            </a:r>
            <a:endParaRPr lang="en-US" sz="10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7628" y="1522809"/>
            <a:ext cx="4564856" cy="53482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31335" y="2191345"/>
            <a:ext cx="1671280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AndroidPhone</a:t>
            </a:r>
            <a:endParaRPr lang="en-US" sz="1300" dirty="0"/>
          </a:p>
        </p:txBody>
      </p:sp>
      <p:sp>
        <p:nvSpPr>
          <p:cNvPr id="12" name="Text 7"/>
          <p:cNvSpPr/>
          <p:nvPr/>
        </p:nvSpPr>
        <p:spPr>
          <a:xfrm>
            <a:off x="9731335" y="2480429"/>
            <a:ext cx="4297442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Implements Android-specific functionality</a:t>
            </a:r>
            <a:endParaRPr lang="en-US" sz="1050" dirty="0"/>
          </a:p>
        </p:txBody>
      </p:sp>
      <p:sp>
        <p:nvSpPr>
          <p:cNvPr id="13" name="Shape 8"/>
          <p:cNvSpPr/>
          <p:nvPr/>
        </p:nvSpPr>
        <p:spPr>
          <a:xfrm>
            <a:off x="467916" y="3128724"/>
            <a:ext cx="7385209" cy="4477226"/>
          </a:xfrm>
          <a:prstGeom prst="roundRect">
            <a:avLst>
              <a:gd name="adj" fmla="val 448"/>
            </a:avLst>
          </a:prstGeom>
          <a:solidFill>
            <a:srgbClr val="2D3440"/>
          </a:solidFill>
          <a:ln/>
        </p:spPr>
      </p:sp>
      <p:sp>
        <p:nvSpPr>
          <p:cNvPr id="14" name="Shape 9"/>
          <p:cNvSpPr/>
          <p:nvPr/>
        </p:nvSpPr>
        <p:spPr>
          <a:xfrm>
            <a:off x="461248" y="3128724"/>
            <a:ext cx="7398544" cy="4477226"/>
          </a:xfrm>
          <a:prstGeom prst="roundRect">
            <a:avLst>
              <a:gd name="adj" fmla="val 448"/>
            </a:avLst>
          </a:prstGeom>
          <a:solidFill>
            <a:srgbClr val="2D3440"/>
          </a:solidFill>
          <a:ln/>
        </p:spPr>
      </p:sp>
      <p:sp>
        <p:nvSpPr>
          <p:cNvPr id="15" name="Text 10"/>
          <p:cNvSpPr/>
          <p:nvPr/>
        </p:nvSpPr>
        <p:spPr>
          <a:xfrm>
            <a:off x="594955" y="3228975"/>
            <a:ext cx="7131129" cy="427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US" sz="10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05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 Device {</a:t>
            </a:r>
          </a:p>
          <a:p>
            <a:pPr>
              <a:lnSpc>
                <a:spcPts val="1650"/>
              </a:lnSpc>
            </a:pPr>
            <a:r>
              <a:rPr lang="en-US" sz="105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void </a:t>
            </a:r>
            <a:r>
              <a:rPr lang="en-US" sz="1050" dirty="0" err="1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powerOn</a:t>
            </a:r>
            <a:r>
              <a:rPr lang="en-US" sz="105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() {</a:t>
            </a:r>
          </a:p>
          <a:p>
            <a:pPr>
              <a:lnSpc>
                <a:spcPts val="1650"/>
              </a:lnSpc>
            </a:pPr>
            <a:r>
              <a:rPr lang="en-US" sz="105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</a:t>
            </a:r>
            <a:r>
              <a:rPr lang="en-US" sz="1050" dirty="0" err="1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System.out.println</a:t>
            </a:r>
            <a:r>
              <a:rPr lang="en-US" sz="105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("Device powered on");</a:t>
            </a:r>
          </a:p>
          <a:p>
            <a:pPr>
              <a:lnSpc>
                <a:spcPts val="1650"/>
              </a:lnSpc>
            </a:pPr>
            <a:r>
              <a:rPr lang="en-US" sz="105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</a:p>
          <a:p>
            <a:pPr>
              <a:lnSpc>
                <a:spcPts val="1650"/>
              </a:lnSpc>
            </a:pPr>
            <a:r>
              <a:rPr lang="en-US" sz="105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</a:p>
          <a:p>
            <a:pPr>
              <a:lnSpc>
                <a:spcPts val="1650"/>
              </a:lnSpc>
            </a:pPr>
            <a:endParaRPr lang="en-US" sz="1050" dirty="0" smtClean="0">
              <a:solidFill>
                <a:srgbClr val="D6E5EF"/>
              </a:solidFill>
              <a:highlight>
                <a:srgbClr val="2D3440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650"/>
              </a:lnSpc>
            </a:pPr>
            <a:r>
              <a:rPr lang="en-US" sz="105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 Smartphone extends Device {</a:t>
            </a:r>
          </a:p>
          <a:p>
            <a:pPr>
              <a:lnSpc>
                <a:spcPts val="1650"/>
              </a:lnSpc>
            </a:pPr>
            <a:r>
              <a:rPr lang="en-US" sz="105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void call() {</a:t>
            </a:r>
          </a:p>
          <a:p>
            <a:pPr>
              <a:lnSpc>
                <a:spcPts val="1650"/>
              </a:lnSpc>
            </a:pPr>
            <a:r>
              <a:rPr lang="en-US" sz="105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</a:t>
            </a:r>
            <a:r>
              <a:rPr lang="en-US" sz="1050" dirty="0" err="1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System.out.println</a:t>
            </a:r>
            <a:r>
              <a:rPr lang="en-US" sz="105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("Calling from smartphone");</a:t>
            </a:r>
          </a:p>
          <a:p>
            <a:pPr>
              <a:lnSpc>
                <a:spcPts val="1650"/>
              </a:lnSpc>
            </a:pPr>
            <a:r>
              <a:rPr lang="en-US" sz="105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</a:p>
          <a:p>
            <a:pPr>
              <a:lnSpc>
                <a:spcPts val="1650"/>
              </a:lnSpc>
            </a:pPr>
            <a:r>
              <a:rPr lang="en-US" sz="105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r>
              <a:rPr lang="en-US" sz="10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05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 </a:t>
            </a:r>
            <a:r>
              <a:rPr lang="en-US" sz="1050" dirty="0" err="1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AndroidPhone</a:t>
            </a:r>
            <a:r>
              <a:rPr lang="en-US" sz="105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extends Smartphone {</a:t>
            </a:r>
          </a:p>
          <a:p>
            <a:pPr>
              <a:lnSpc>
                <a:spcPts val="1650"/>
              </a:lnSpc>
            </a:pPr>
            <a:r>
              <a:rPr lang="en-US" sz="105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void </a:t>
            </a:r>
            <a:r>
              <a:rPr lang="en-US" sz="1050" dirty="0" err="1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androidVersion</a:t>
            </a:r>
            <a:r>
              <a:rPr lang="en-US" sz="105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() {</a:t>
            </a:r>
          </a:p>
          <a:p>
            <a:pPr>
              <a:lnSpc>
                <a:spcPts val="1650"/>
              </a:lnSpc>
            </a:pPr>
            <a:r>
              <a:rPr lang="en-US" sz="105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</a:t>
            </a:r>
            <a:r>
              <a:rPr lang="en-US" sz="1050" dirty="0" err="1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System.out.println</a:t>
            </a:r>
            <a:r>
              <a:rPr lang="en-US" sz="105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("Android version 14");</a:t>
            </a:r>
          </a:p>
          <a:p>
            <a:pPr>
              <a:lnSpc>
                <a:spcPts val="1650"/>
              </a:lnSpc>
            </a:pPr>
            <a:r>
              <a:rPr lang="en-US" sz="105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  <a:r>
              <a:rPr lang="en-US" sz="10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endParaRPr lang="en-US" sz="1050" dirty="0"/>
          </a:p>
        </p:txBody>
      </p:sp>
      <p:sp>
        <p:nvSpPr>
          <p:cNvPr id="16" name="Shape 11"/>
          <p:cNvSpPr/>
          <p:nvPr/>
        </p:nvSpPr>
        <p:spPr>
          <a:xfrm>
            <a:off x="8186976" y="3128724"/>
            <a:ext cx="5983129" cy="995601"/>
          </a:xfrm>
          <a:prstGeom prst="roundRect">
            <a:avLst>
              <a:gd name="adj" fmla="val 2015"/>
            </a:avLst>
          </a:prstGeom>
          <a:solidFill>
            <a:srgbClr val="082545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0683" y="3331131"/>
            <a:ext cx="167045" cy="133707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8621435" y="3295769"/>
            <a:ext cx="5414963" cy="64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Real-Life Example:</a:t>
            </a:r>
            <a:r>
              <a:rPr lang="en-US" sz="10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 smartphone is a device that can make calls, and an Android phone is a smartphone with Google's ecosystem. Each level adds more specific functionality whilst retaining all previous capabilities.</a:t>
            </a:r>
            <a:endParaRPr lang="en-US" sz="1050" dirty="0"/>
          </a:p>
        </p:txBody>
      </p:sp>
      <p:sp>
        <p:nvSpPr>
          <p:cNvPr id="20" name="Shape 9"/>
          <p:cNvSpPr/>
          <p:nvPr/>
        </p:nvSpPr>
        <p:spPr>
          <a:xfrm>
            <a:off x="8205311" y="4291370"/>
            <a:ext cx="5983129" cy="3349109"/>
          </a:xfrm>
          <a:prstGeom prst="roundRect">
            <a:avLst>
              <a:gd name="adj" fmla="val 448"/>
            </a:avLst>
          </a:prstGeom>
          <a:solidFill>
            <a:srgbClr val="2D3440"/>
          </a:solidFill>
          <a:ln/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public class Main {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   public static void main(String[] </a:t>
            </a:r>
            <a:r>
              <a:rPr lang="en-US" dirty="0" err="1" smtClean="0">
                <a:solidFill>
                  <a:schemeClr val="bg1"/>
                </a:solidFill>
              </a:rPr>
              <a:t>args</a:t>
            </a:r>
            <a:r>
              <a:rPr lang="en-US" dirty="0" smtClean="0">
                <a:solidFill>
                  <a:schemeClr val="bg1"/>
                </a:solidFill>
              </a:rPr>
              <a:t>) {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       </a:t>
            </a:r>
            <a:r>
              <a:rPr lang="en-US" dirty="0" err="1" smtClean="0">
                <a:solidFill>
                  <a:schemeClr val="bg1"/>
                </a:solidFill>
              </a:rPr>
              <a:t>AndroidPhone</a:t>
            </a:r>
            <a:r>
              <a:rPr lang="en-US" dirty="0" smtClean="0">
                <a:solidFill>
                  <a:schemeClr val="bg1"/>
                </a:solidFill>
              </a:rPr>
              <a:t> a = new </a:t>
            </a:r>
            <a:r>
              <a:rPr lang="en-US" dirty="0" err="1" smtClean="0">
                <a:solidFill>
                  <a:schemeClr val="bg1"/>
                </a:solidFill>
              </a:rPr>
              <a:t>AndroidPhone</a:t>
            </a:r>
            <a:r>
              <a:rPr lang="en-US" dirty="0" smtClean="0">
                <a:solidFill>
                  <a:schemeClr val="bg1"/>
                </a:solidFill>
              </a:rPr>
              <a:t>();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       </a:t>
            </a:r>
            <a:r>
              <a:rPr lang="en-US" dirty="0" err="1" smtClean="0">
                <a:solidFill>
                  <a:schemeClr val="bg1"/>
                </a:solidFill>
              </a:rPr>
              <a:t>a.powerOn</a:t>
            </a:r>
            <a:r>
              <a:rPr lang="en-US" dirty="0" smtClean="0">
                <a:solidFill>
                  <a:schemeClr val="bg1"/>
                </a:solidFill>
              </a:rPr>
              <a:t>();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       </a:t>
            </a:r>
            <a:r>
              <a:rPr lang="en-US" dirty="0" err="1" smtClean="0">
                <a:solidFill>
                  <a:schemeClr val="bg1"/>
                </a:solidFill>
              </a:rPr>
              <a:t>a.call</a:t>
            </a:r>
            <a:r>
              <a:rPr lang="en-US" dirty="0" smtClean="0">
                <a:solidFill>
                  <a:schemeClr val="bg1"/>
                </a:solidFill>
              </a:rPr>
              <a:t>();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       </a:t>
            </a:r>
            <a:r>
              <a:rPr lang="en-US" dirty="0" err="1" smtClean="0">
                <a:solidFill>
                  <a:schemeClr val="bg1"/>
                </a:solidFill>
              </a:rPr>
              <a:t>a.androidVersion</a:t>
            </a:r>
            <a:r>
              <a:rPr lang="en-US" dirty="0" smtClean="0">
                <a:solidFill>
                  <a:schemeClr val="bg1"/>
                </a:solidFill>
              </a:rPr>
              <a:t>();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   }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output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Device powered 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Calling from smartphone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Android version 14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952262"/>
            <a:ext cx="4919305" cy="632495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135142"/>
            <a:ext cx="65789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Hierarchical Inheritance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218408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 hierarchical inheritance, multiple child classes inherit from a single parent class. This structure allows different specialisations to share common functionality whilst maintaining their unique characteristics.</a:t>
            </a: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793790" y="3527941"/>
            <a:ext cx="3664744" cy="2032754"/>
          </a:xfrm>
          <a:prstGeom prst="roundRect">
            <a:avLst>
              <a:gd name="adj" fmla="val 1674"/>
            </a:avLst>
          </a:prstGeom>
          <a:solidFill>
            <a:srgbClr val="3F4652"/>
          </a:solidFill>
          <a:ln/>
        </p:spPr>
      </p:sp>
      <p:sp>
        <p:nvSpPr>
          <p:cNvPr id="7" name="Text 3"/>
          <p:cNvSpPr/>
          <p:nvPr/>
        </p:nvSpPr>
        <p:spPr>
          <a:xfrm>
            <a:off x="1020604" y="37547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Employee (Parent)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20604" y="4245173"/>
            <a:ext cx="3211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Common attributes: name, ID, salary. Shared method: calculateBonus()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4685348" y="352794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4D4D4D"/>
          </a:solidFill>
          <a:ln/>
        </p:spPr>
      </p:sp>
      <p:sp>
        <p:nvSpPr>
          <p:cNvPr id="10" name="Text 6"/>
          <p:cNvSpPr/>
          <p:nvPr/>
        </p:nvSpPr>
        <p:spPr>
          <a:xfrm>
            <a:off x="4912162" y="37547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Manager (Child)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4912162" y="4245173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Adds: teamSize, organise meetings, performance reviews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793790" y="578750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808080"/>
          </a:solidFill>
          <a:ln/>
        </p:spPr>
      </p:sp>
      <p:sp>
        <p:nvSpPr>
          <p:cNvPr id="13" name="Text 9"/>
          <p:cNvSpPr/>
          <p:nvPr/>
        </p:nvSpPr>
        <p:spPr>
          <a:xfrm>
            <a:off x="1020604" y="60143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Developer (Child)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1020604" y="650474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Adds: programmingLanguage, writeCode, debug features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5776" y="389573"/>
            <a:ext cx="2506504" cy="221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Hierarchical Inheritance Code</a:t>
            </a:r>
            <a:endParaRPr lang="en-US" sz="1350" dirty="0"/>
          </a:p>
        </p:txBody>
      </p:sp>
      <p:sp>
        <p:nvSpPr>
          <p:cNvPr id="3" name="Shape 1"/>
          <p:cNvSpPr/>
          <p:nvPr/>
        </p:nvSpPr>
        <p:spPr>
          <a:xfrm>
            <a:off x="495776" y="894040"/>
            <a:ext cx="13638848" cy="6559868"/>
          </a:xfrm>
          <a:prstGeom prst="roundRect">
            <a:avLst>
              <a:gd name="adj" fmla="val 324"/>
            </a:avLst>
          </a:prstGeom>
          <a:solidFill>
            <a:srgbClr val="2D3440"/>
          </a:solidFill>
          <a:ln/>
        </p:spPr>
      </p:sp>
      <p:sp>
        <p:nvSpPr>
          <p:cNvPr id="4" name="Shape 2"/>
          <p:cNvSpPr/>
          <p:nvPr/>
        </p:nvSpPr>
        <p:spPr>
          <a:xfrm>
            <a:off x="488752" y="894040"/>
            <a:ext cx="13652897" cy="6559868"/>
          </a:xfrm>
          <a:prstGeom prst="roundRect">
            <a:avLst>
              <a:gd name="adj" fmla="val 324"/>
            </a:avLst>
          </a:prstGeom>
          <a:solidFill>
            <a:srgbClr val="2D3440"/>
          </a:solidFill>
          <a:ln/>
        </p:spPr>
      </p:sp>
      <p:sp>
        <p:nvSpPr>
          <p:cNvPr id="5" name="Text 3"/>
          <p:cNvSpPr/>
          <p:nvPr/>
        </p:nvSpPr>
        <p:spPr>
          <a:xfrm>
            <a:off x="630317" y="1000244"/>
            <a:ext cx="13369766" cy="6347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10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 Employee {</a:t>
            </a:r>
          </a:p>
          <a:p>
            <a:pPr>
              <a:lnSpc>
                <a:spcPts val="1750"/>
              </a:lnSpc>
            </a:pPr>
            <a:r>
              <a:rPr lang="en-US" sz="110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void work() {</a:t>
            </a:r>
          </a:p>
          <a:p>
            <a:pPr>
              <a:lnSpc>
                <a:spcPts val="1750"/>
              </a:lnSpc>
            </a:pPr>
            <a:r>
              <a:rPr lang="en-US" sz="110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</a:t>
            </a:r>
            <a:r>
              <a:rPr lang="en-US" sz="1100" dirty="0" err="1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System.out.println</a:t>
            </a:r>
            <a:r>
              <a:rPr lang="en-US" sz="110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("Employee working");</a:t>
            </a:r>
          </a:p>
          <a:p>
            <a:pPr>
              <a:lnSpc>
                <a:spcPts val="1750"/>
              </a:lnSpc>
            </a:pPr>
            <a:r>
              <a:rPr lang="en-US" sz="110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</a:p>
          <a:p>
            <a:pPr>
              <a:lnSpc>
                <a:spcPts val="1750"/>
              </a:lnSpc>
            </a:pPr>
            <a:r>
              <a:rPr lang="en-US" sz="110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</a:p>
          <a:p>
            <a:pPr>
              <a:lnSpc>
                <a:spcPts val="1750"/>
              </a:lnSpc>
            </a:pPr>
            <a:endParaRPr lang="en-US" sz="1100" dirty="0" smtClean="0">
              <a:solidFill>
                <a:srgbClr val="D6E5EF"/>
              </a:solidFill>
              <a:highlight>
                <a:srgbClr val="2D3440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750"/>
              </a:lnSpc>
            </a:pPr>
            <a:r>
              <a:rPr lang="en-US" sz="110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 Manager extends Employee {</a:t>
            </a:r>
          </a:p>
          <a:p>
            <a:pPr>
              <a:lnSpc>
                <a:spcPts val="1750"/>
              </a:lnSpc>
            </a:pPr>
            <a:r>
              <a:rPr lang="en-US" sz="110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void manage() {</a:t>
            </a:r>
          </a:p>
          <a:p>
            <a:pPr>
              <a:lnSpc>
                <a:spcPts val="1750"/>
              </a:lnSpc>
            </a:pPr>
            <a:r>
              <a:rPr lang="en-US" sz="110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</a:t>
            </a:r>
            <a:r>
              <a:rPr lang="en-US" sz="1100" dirty="0" err="1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System.out.println</a:t>
            </a:r>
            <a:r>
              <a:rPr lang="en-US" sz="110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("Manager managing team");</a:t>
            </a:r>
          </a:p>
          <a:p>
            <a:pPr>
              <a:lnSpc>
                <a:spcPts val="1750"/>
              </a:lnSpc>
            </a:pPr>
            <a:r>
              <a:rPr lang="en-US" sz="110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</a:p>
          <a:p>
            <a:pPr>
              <a:lnSpc>
                <a:spcPts val="1750"/>
              </a:lnSpc>
            </a:pPr>
            <a:r>
              <a:rPr lang="en-US" sz="110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</a:p>
          <a:p>
            <a:pPr>
              <a:lnSpc>
                <a:spcPts val="1750"/>
              </a:lnSpc>
            </a:pPr>
            <a:endParaRPr lang="en-US" sz="1100" dirty="0" smtClean="0">
              <a:solidFill>
                <a:srgbClr val="D6E5EF"/>
              </a:solidFill>
              <a:highlight>
                <a:srgbClr val="2D3440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750"/>
              </a:lnSpc>
            </a:pPr>
            <a:r>
              <a:rPr lang="en-US" sz="110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 Developer extends Employee {</a:t>
            </a:r>
          </a:p>
          <a:p>
            <a:pPr>
              <a:lnSpc>
                <a:spcPts val="1750"/>
              </a:lnSpc>
            </a:pPr>
            <a:r>
              <a:rPr lang="en-US" sz="110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void code() {</a:t>
            </a:r>
          </a:p>
          <a:p>
            <a:pPr>
              <a:lnSpc>
                <a:spcPts val="1750"/>
              </a:lnSpc>
            </a:pPr>
            <a:r>
              <a:rPr lang="en-US" sz="110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</a:t>
            </a:r>
            <a:r>
              <a:rPr lang="en-US" sz="1100" dirty="0" err="1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System.out.println</a:t>
            </a:r>
            <a:r>
              <a:rPr lang="en-US" sz="110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("Developer writing code");</a:t>
            </a:r>
          </a:p>
          <a:p>
            <a:pPr>
              <a:lnSpc>
                <a:spcPts val="1750"/>
              </a:lnSpc>
            </a:pPr>
            <a:r>
              <a:rPr lang="en-US" sz="110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</a:p>
          <a:p>
            <a:pPr>
              <a:lnSpc>
                <a:spcPts val="1750"/>
              </a:lnSpc>
            </a:pPr>
            <a:r>
              <a:rPr lang="en-US" sz="110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</a:p>
          <a:p>
            <a:pPr>
              <a:lnSpc>
                <a:spcPts val="1750"/>
              </a:lnSpc>
            </a:pPr>
            <a:endParaRPr lang="en-US" sz="1100" dirty="0" smtClean="0">
              <a:solidFill>
                <a:srgbClr val="D6E5EF"/>
              </a:solidFill>
              <a:highlight>
                <a:srgbClr val="2D3440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750"/>
              </a:lnSpc>
            </a:pPr>
            <a:r>
              <a:rPr lang="en-US" sz="110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public class Main {</a:t>
            </a:r>
          </a:p>
          <a:p>
            <a:pPr>
              <a:lnSpc>
                <a:spcPts val="1750"/>
              </a:lnSpc>
            </a:pPr>
            <a:r>
              <a:rPr lang="en-US" sz="110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public static void main(String[] </a:t>
            </a:r>
            <a:r>
              <a:rPr lang="en-US" sz="1100" dirty="0" err="1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args</a:t>
            </a:r>
            <a:r>
              <a:rPr lang="en-US" sz="110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 {</a:t>
            </a:r>
          </a:p>
          <a:p>
            <a:pPr>
              <a:lnSpc>
                <a:spcPts val="1750"/>
              </a:lnSpc>
            </a:pPr>
            <a:r>
              <a:rPr lang="en-US" sz="110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Manager m = new Manager();</a:t>
            </a:r>
          </a:p>
          <a:p>
            <a:pPr>
              <a:lnSpc>
                <a:spcPts val="1750"/>
              </a:lnSpc>
            </a:pPr>
            <a:r>
              <a:rPr lang="en-US" sz="110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Developer d = new Developer();</a:t>
            </a:r>
          </a:p>
          <a:p>
            <a:pPr>
              <a:lnSpc>
                <a:spcPts val="1750"/>
              </a:lnSpc>
            </a:pPr>
            <a:endParaRPr lang="en-US" sz="1100" dirty="0" smtClean="0">
              <a:solidFill>
                <a:srgbClr val="D6E5EF"/>
              </a:solidFill>
              <a:highlight>
                <a:srgbClr val="2D3440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750"/>
              </a:lnSpc>
            </a:pPr>
            <a:r>
              <a:rPr lang="en-US" sz="110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</a:t>
            </a:r>
            <a:r>
              <a:rPr lang="en-US" sz="1100" dirty="0" err="1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m.work</a:t>
            </a:r>
            <a:r>
              <a:rPr lang="en-US" sz="110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();</a:t>
            </a:r>
          </a:p>
          <a:p>
            <a:pPr>
              <a:lnSpc>
                <a:spcPts val="1750"/>
              </a:lnSpc>
            </a:pPr>
            <a:r>
              <a:rPr lang="en-US" sz="110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</a:t>
            </a:r>
            <a:r>
              <a:rPr lang="en-US" sz="1100" dirty="0" err="1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m.manage</a:t>
            </a:r>
            <a:r>
              <a:rPr lang="en-US" sz="110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();                                                        </a:t>
            </a:r>
            <a:endParaRPr lang="en-US" sz="1100" dirty="0" smtClean="0">
              <a:solidFill>
                <a:srgbClr val="D6E5EF"/>
              </a:solidFill>
              <a:highlight>
                <a:srgbClr val="2D3440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750"/>
              </a:lnSpc>
            </a:pPr>
            <a:r>
              <a:rPr lang="en-US" sz="110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</a:t>
            </a:r>
            <a:r>
              <a:rPr lang="en-US" sz="1100" dirty="0" err="1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d.work</a:t>
            </a:r>
            <a:r>
              <a:rPr lang="en-US" sz="110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();</a:t>
            </a:r>
          </a:p>
          <a:p>
            <a:pPr>
              <a:lnSpc>
                <a:spcPts val="1750"/>
              </a:lnSpc>
            </a:pPr>
            <a:r>
              <a:rPr lang="en-US" sz="110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</a:t>
            </a:r>
            <a:r>
              <a:rPr lang="en-US" sz="1100" dirty="0" err="1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d.code</a:t>
            </a:r>
            <a:r>
              <a:rPr lang="en-US" sz="110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();</a:t>
            </a:r>
          </a:p>
          <a:p>
            <a:pPr>
              <a:lnSpc>
                <a:spcPts val="1750"/>
              </a:lnSpc>
            </a:pPr>
            <a:r>
              <a:rPr lang="en-US" sz="110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</a:p>
          <a:p>
            <a:pPr>
              <a:lnSpc>
                <a:spcPts val="1750"/>
              </a:lnSpc>
            </a:pPr>
            <a:r>
              <a:rPr lang="en-US" sz="110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100" dirty="0">
              <a:solidFill>
                <a:srgbClr val="D6E5EF"/>
              </a:solidFill>
              <a:highlight>
                <a:srgbClr val="2D3440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95776" y="7613213"/>
            <a:ext cx="13638848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pattern is extremely common in enterprise applications, where different employee types share core attributes but have distinct responsibilities and capabilities.</a:t>
            </a:r>
            <a:endParaRPr lang="en-US" sz="1100" dirty="0"/>
          </a:p>
        </p:txBody>
      </p:sp>
      <p:sp>
        <p:nvSpPr>
          <p:cNvPr id="7" name="Rounded Rectangle 6"/>
          <p:cNvSpPr/>
          <p:nvPr/>
        </p:nvSpPr>
        <p:spPr>
          <a:xfrm>
            <a:off x="7589520" y="3497580"/>
            <a:ext cx="4331970" cy="23317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Employee </a:t>
            </a:r>
            <a:r>
              <a:rPr lang="en-US" dirty="0"/>
              <a:t>working</a:t>
            </a:r>
          </a:p>
          <a:p>
            <a:pPr algn="ctr"/>
            <a:r>
              <a:rPr lang="en-US" dirty="0"/>
              <a:t>Manager managing team</a:t>
            </a:r>
          </a:p>
          <a:p>
            <a:pPr algn="ctr"/>
            <a:r>
              <a:rPr lang="en-US" dirty="0"/>
              <a:t>Employee working</a:t>
            </a:r>
          </a:p>
          <a:p>
            <a:pPr algn="ctr"/>
            <a:r>
              <a:rPr lang="en-US" dirty="0"/>
              <a:t>Developer writing code</a:t>
            </a:r>
          </a:p>
          <a:p>
            <a:pPr algn="ctr"/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5578"/>
            <a:ext cx="88745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Hybrid Inheritance via Interfaces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7798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Java doesn't support multiple inheritance with classes due to the diamond problem. Instead, it uses </a:t>
            </a: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interfaces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achieve hybrid inheritance, allowing a class to inherit behaviour from multiple sources safely.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439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Why Interfaces?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7384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Avoid ambiguity in method resolution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1806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 multiple behaviour contracts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62284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Maintain clean, predictable inheritance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0650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Enable flexible design patterns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5683091"/>
            <a:ext cx="4196358" cy="1730812"/>
          </a:xfrm>
          <a:prstGeom prst="roundRect">
            <a:avLst>
              <a:gd name="adj" fmla="val 1966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51084" y="59403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Workable Interface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51084" y="6430804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Defines work() method for task execution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16962" y="5683091"/>
            <a:ext cx="4196358" cy="1730812"/>
          </a:xfrm>
          <a:prstGeom prst="roundRect">
            <a:avLst>
              <a:gd name="adj" fmla="val 1966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5474256" y="5940385"/>
            <a:ext cx="30663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Rechargeable Interface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6430804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Defines recharge() method for power management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5683091"/>
            <a:ext cx="4196358" cy="1730812"/>
          </a:xfrm>
          <a:prstGeom prst="roundRect">
            <a:avLst>
              <a:gd name="adj" fmla="val 1966"/>
            </a:avLst>
          </a:prstGeom>
          <a:solidFill>
            <a:srgbClr val="202733"/>
          </a:solidFill>
          <a:ln w="30480">
            <a:solidFill>
              <a:srgbClr val="BE49D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9897427" y="59403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Robot Class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897427" y="6430804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Implements both interfaces, gaining dual capabilities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4107" y="374452"/>
            <a:ext cx="2849880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Hybrid Inheritance Implementation</a:t>
            </a:r>
            <a:endParaRPr lang="en-US" sz="1300" dirty="0"/>
          </a:p>
        </p:txBody>
      </p:sp>
      <p:sp>
        <p:nvSpPr>
          <p:cNvPr id="3" name="Shape 1"/>
          <p:cNvSpPr/>
          <p:nvPr/>
        </p:nvSpPr>
        <p:spPr>
          <a:xfrm>
            <a:off x="474107" y="856893"/>
            <a:ext cx="13682186" cy="6053852"/>
          </a:xfrm>
          <a:prstGeom prst="roundRect">
            <a:avLst>
              <a:gd name="adj" fmla="val 336"/>
            </a:avLst>
          </a:prstGeom>
          <a:solidFill>
            <a:srgbClr val="2D3440"/>
          </a:solidFill>
          <a:ln/>
        </p:spPr>
      </p:sp>
      <p:sp>
        <p:nvSpPr>
          <p:cNvPr id="4" name="Shape 2"/>
          <p:cNvSpPr/>
          <p:nvPr/>
        </p:nvSpPr>
        <p:spPr>
          <a:xfrm>
            <a:off x="474107" y="628413"/>
            <a:ext cx="13695521" cy="6324719"/>
          </a:xfrm>
          <a:prstGeom prst="roundRect">
            <a:avLst>
              <a:gd name="adj" fmla="val 336"/>
            </a:avLst>
          </a:prstGeom>
          <a:solidFill>
            <a:srgbClr val="2D3440"/>
          </a:solidFill>
          <a:ln/>
        </p:spPr>
      </p:sp>
      <p:sp>
        <p:nvSpPr>
          <p:cNvPr id="5" name="Text 3"/>
          <p:cNvSpPr/>
          <p:nvPr/>
        </p:nvSpPr>
        <p:spPr>
          <a:xfrm>
            <a:off x="602813" y="958453"/>
            <a:ext cx="13424773" cy="61638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00"/>
              </a:lnSpc>
            </a:pPr>
            <a:r>
              <a:rPr lang="en-US" sz="10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interface Workable {</a:t>
            </a:r>
          </a:p>
          <a:p>
            <a:pPr>
              <a:lnSpc>
                <a:spcPts val="1700"/>
              </a:lnSpc>
            </a:pPr>
            <a:r>
              <a:rPr lang="en-US" sz="10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void work();</a:t>
            </a:r>
          </a:p>
          <a:p>
            <a:pPr>
              <a:lnSpc>
                <a:spcPts val="1700"/>
              </a:lnSpc>
            </a:pPr>
            <a:r>
              <a:rPr lang="en-US" sz="10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</a:p>
          <a:p>
            <a:pPr>
              <a:lnSpc>
                <a:spcPts val="1700"/>
              </a:lnSpc>
            </a:pPr>
            <a:endParaRPr lang="en-US" sz="1050" dirty="0">
              <a:solidFill>
                <a:srgbClr val="D6E5EF"/>
              </a:solidFill>
              <a:highlight>
                <a:srgbClr val="2D3440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700"/>
              </a:lnSpc>
            </a:pPr>
            <a:r>
              <a:rPr lang="en-US" sz="10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interface Rechargeable {</a:t>
            </a:r>
          </a:p>
          <a:p>
            <a:pPr>
              <a:lnSpc>
                <a:spcPts val="1700"/>
              </a:lnSpc>
            </a:pPr>
            <a:r>
              <a:rPr lang="en-US" sz="10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void charge();</a:t>
            </a:r>
          </a:p>
          <a:p>
            <a:pPr>
              <a:lnSpc>
                <a:spcPts val="1700"/>
              </a:lnSpc>
            </a:pPr>
            <a:r>
              <a:rPr lang="en-US" sz="10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</a:p>
          <a:p>
            <a:pPr>
              <a:lnSpc>
                <a:spcPts val="1700"/>
              </a:lnSpc>
            </a:pPr>
            <a:endParaRPr lang="en-US" sz="1050" dirty="0">
              <a:solidFill>
                <a:srgbClr val="D6E5EF"/>
              </a:solidFill>
              <a:highlight>
                <a:srgbClr val="2D3440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700"/>
              </a:lnSpc>
            </a:pPr>
            <a:r>
              <a:rPr lang="en-US" sz="10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 Robot implements Workable, Rechargeable {</a:t>
            </a:r>
          </a:p>
          <a:p>
            <a:pPr>
              <a:lnSpc>
                <a:spcPts val="1700"/>
              </a:lnSpc>
            </a:pPr>
            <a:r>
              <a:rPr lang="en-US" sz="10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public void work() {</a:t>
            </a:r>
          </a:p>
          <a:p>
            <a:pPr>
              <a:lnSpc>
                <a:spcPts val="1700"/>
              </a:lnSpc>
            </a:pPr>
            <a:r>
              <a:rPr lang="en-US" sz="10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</a:t>
            </a:r>
            <a:r>
              <a:rPr lang="en-US" sz="1050" dirty="0" err="1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System.out.println</a:t>
            </a:r>
            <a:r>
              <a:rPr lang="en-US" sz="10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("Robot doing work");</a:t>
            </a:r>
          </a:p>
          <a:p>
            <a:pPr>
              <a:lnSpc>
                <a:spcPts val="1700"/>
              </a:lnSpc>
            </a:pPr>
            <a:r>
              <a:rPr lang="en-US" sz="10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</a:p>
          <a:p>
            <a:pPr>
              <a:lnSpc>
                <a:spcPts val="1700"/>
              </a:lnSpc>
            </a:pPr>
            <a:endParaRPr lang="en-US" sz="1050" dirty="0">
              <a:solidFill>
                <a:srgbClr val="D6E5EF"/>
              </a:solidFill>
              <a:highlight>
                <a:srgbClr val="2D3440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700"/>
              </a:lnSpc>
            </a:pPr>
            <a:r>
              <a:rPr lang="en-US" sz="10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public void charge() {</a:t>
            </a:r>
          </a:p>
          <a:p>
            <a:pPr>
              <a:lnSpc>
                <a:spcPts val="1700"/>
              </a:lnSpc>
            </a:pPr>
            <a:r>
              <a:rPr lang="en-US" sz="10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</a:t>
            </a:r>
            <a:r>
              <a:rPr lang="en-US" sz="1050" dirty="0" err="1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System.out.println</a:t>
            </a:r>
            <a:r>
              <a:rPr lang="en-US" sz="10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("Robot charging");</a:t>
            </a:r>
          </a:p>
          <a:p>
            <a:pPr>
              <a:lnSpc>
                <a:spcPts val="1700"/>
              </a:lnSpc>
            </a:pPr>
            <a:r>
              <a:rPr lang="en-US" sz="10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</a:p>
          <a:p>
            <a:pPr>
              <a:lnSpc>
                <a:spcPts val="1700"/>
              </a:lnSpc>
            </a:pPr>
            <a:r>
              <a:rPr lang="en-US" sz="10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</a:p>
          <a:p>
            <a:pPr>
              <a:lnSpc>
                <a:spcPts val="1700"/>
              </a:lnSpc>
            </a:pPr>
            <a:endParaRPr lang="en-US" sz="1050" dirty="0">
              <a:solidFill>
                <a:srgbClr val="D6E5EF"/>
              </a:solidFill>
              <a:highlight>
                <a:srgbClr val="2D3440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700"/>
              </a:lnSpc>
            </a:pPr>
            <a:r>
              <a:rPr lang="en-US" sz="10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public class Main {</a:t>
            </a:r>
          </a:p>
          <a:p>
            <a:pPr>
              <a:lnSpc>
                <a:spcPts val="1700"/>
              </a:lnSpc>
            </a:pPr>
            <a:r>
              <a:rPr lang="en-US" sz="10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public static void main(String[] </a:t>
            </a:r>
            <a:r>
              <a:rPr lang="en-US" sz="1050" dirty="0" err="1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args</a:t>
            </a:r>
            <a:r>
              <a:rPr lang="en-US" sz="10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 {</a:t>
            </a:r>
          </a:p>
          <a:p>
            <a:pPr>
              <a:lnSpc>
                <a:spcPts val="1700"/>
              </a:lnSpc>
            </a:pPr>
            <a:r>
              <a:rPr lang="en-US" sz="10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Robot r = new Robot();</a:t>
            </a:r>
          </a:p>
          <a:p>
            <a:pPr>
              <a:lnSpc>
                <a:spcPts val="1700"/>
              </a:lnSpc>
            </a:pPr>
            <a:r>
              <a:rPr lang="en-US" sz="10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</a:t>
            </a:r>
            <a:r>
              <a:rPr lang="en-US" sz="1050" dirty="0" err="1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r.work</a:t>
            </a:r>
            <a:r>
              <a:rPr lang="en-US" sz="10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();</a:t>
            </a:r>
          </a:p>
          <a:p>
            <a:pPr>
              <a:lnSpc>
                <a:spcPts val="1700"/>
              </a:lnSpc>
            </a:pPr>
            <a:r>
              <a:rPr lang="en-US" sz="10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</a:t>
            </a:r>
            <a:r>
              <a:rPr lang="en-US" sz="1050" dirty="0" err="1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r.charge</a:t>
            </a:r>
            <a:r>
              <a:rPr lang="en-US" sz="10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();</a:t>
            </a:r>
          </a:p>
          <a:p>
            <a:pPr>
              <a:lnSpc>
                <a:spcPts val="1700"/>
              </a:lnSpc>
            </a:pPr>
            <a:r>
              <a:rPr lang="en-US" sz="10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</a:p>
          <a:p>
            <a:pPr>
              <a:lnSpc>
                <a:spcPts val="1700"/>
              </a:lnSpc>
            </a:pPr>
            <a:r>
              <a:rPr lang="en-US" sz="1050" dirty="0" smtClean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r>
              <a:rPr lang="en-US" sz="10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/>
            </a:r>
            <a:br>
              <a:rPr lang="en-US" sz="10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</a:br>
            <a:r>
              <a:rPr lang="en-US" sz="10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output</a:t>
            </a:r>
            <a:br>
              <a:rPr lang="en-US" sz="10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</a:br>
            <a:r>
              <a:rPr lang="en-US" sz="10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Robot doing work</a:t>
            </a:r>
          </a:p>
          <a:p>
            <a:pPr>
              <a:lnSpc>
                <a:spcPts val="1700"/>
              </a:lnSpc>
            </a:pPr>
            <a:r>
              <a:rPr lang="en-US" sz="10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Robot charging</a:t>
            </a:r>
          </a:p>
          <a:p>
            <a:pPr>
              <a:lnSpc>
                <a:spcPts val="1700"/>
              </a:lnSpc>
            </a:pPr>
            <a:endParaRPr lang="en-US" sz="1050" dirty="0">
              <a:solidFill>
                <a:srgbClr val="D6E5EF"/>
              </a:solidFill>
              <a:highlight>
                <a:srgbClr val="2D3440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74107" y="7063026"/>
            <a:ext cx="13682186" cy="792004"/>
          </a:xfrm>
          <a:prstGeom prst="roundRect">
            <a:avLst>
              <a:gd name="adj" fmla="val 2566"/>
            </a:avLst>
          </a:prstGeom>
          <a:solidFill>
            <a:srgbClr val="082545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81" y="7266146"/>
            <a:ext cx="169307" cy="135374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14162" y="7232213"/>
            <a:ext cx="13106757" cy="433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Real-Life Analogy:</a:t>
            </a:r>
            <a:r>
              <a:rPr lang="en-US" sz="10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Modern robots combine multiple capabilities—they can perform work tasks and need recharging. Using interfaces, we can mix and match behaviours without the complexity of multiple class inheritance.</a:t>
            </a:r>
            <a:endParaRPr 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483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93790" y="2497336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347799"/>
            <a:ext cx="31125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Four Inheritance Types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838218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Single-level, multi-level, hierarchical, and hybrid (via interfaces) provide comprehensive solutions for object-oriented design challenges.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235893" y="2497336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3347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Code Reusability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3838218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Write common functionality once in parent classes, then extend and specialise in child classes—dramatically reducing code duplication.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677995" y="2497336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3347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Better Organisation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3838218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Inheritance creates logical, maintainable hierarchies that mirror real-world relationships, making your codebase intuitive and scalable.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1133951" y="5800130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Inheritance is not just about code reuse—it's about creating elegant, maintainable systems that reflect the natural relationships in your problem domain.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793790" y="5544979"/>
            <a:ext cx="30480" cy="1236107"/>
          </a:xfrm>
          <a:prstGeom prst="rect">
            <a:avLst/>
          </a:prstGeom>
          <a:solidFill>
            <a:srgbClr val="66A8EE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954</Words>
  <Application>Microsoft Office PowerPoint</Application>
  <PresentationFormat>Custom</PresentationFormat>
  <Paragraphs>174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Consolas</vt:lpstr>
      <vt:lpstr>Calibri</vt:lpstr>
      <vt:lpstr>Arial</vt:lpstr>
      <vt:lpstr>Roboto Slab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Vishal Singla</cp:lastModifiedBy>
  <cp:revision>8</cp:revision>
  <dcterms:created xsi:type="dcterms:W3CDTF">2025-12-09T03:41:51Z</dcterms:created>
  <dcterms:modified xsi:type="dcterms:W3CDTF">2025-12-09T09:04:51Z</dcterms:modified>
</cp:coreProperties>
</file>